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DC88E22-C205-4016-A3A1-4AAEC0B0FB80}" type="datetimeFigureOut">
              <a:rPr lang="en-US" smtClean="0"/>
              <a:t>01-Aug-18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BF6E34F-26EE-4F5F-A0EA-F3EB0A5154F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88E22-C205-4016-A3A1-4AAEC0B0FB80}"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6E34F-26EE-4F5F-A0EA-F3EB0A5154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88E22-C205-4016-A3A1-4AAEC0B0FB80}"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6E34F-26EE-4F5F-A0EA-F3EB0A5154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C88E22-C205-4016-A3A1-4AAEC0B0FB80}"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6E34F-26EE-4F5F-A0EA-F3EB0A5154F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C88E22-C205-4016-A3A1-4AAEC0B0FB80}" type="datetimeFigureOut">
              <a:rPr lang="en-US" smtClean="0"/>
              <a:t>01-Aug-18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BF6E34F-26EE-4F5F-A0EA-F3EB0A5154F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C88E22-C205-4016-A3A1-4AAEC0B0FB80}"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6E34F-26EE-4F5F-A0EA-F3EB0A5154F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DC88E22-C205-4016-A3A1-4AAEC0B0FB80}" type="datetimeFigureOut">
              <a:rPr lang="en-US" smtClean="0"/>
              <a:t>01-Aug-18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6E34F-26EE-4F5F-A0EA-F3EB0A5154F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C88E22-C205-4016-A3A1-4AAEC0B0FB80}" type="datetimeFigureOut">
              <a:rPr lang="en-US" smtClean="0"/>
              <a:t>01-Aug-18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6E34F-26EE-4F5F-A0EA-F3EB0A5154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88E22-C205-4016-A3A1-4AAEC0B0FB80}" type="datetimeFigureOut">
              <a:rPr lang="en-US" smtClean="0"/>
              <a:t>01-Aug-18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6E34F-26EE-4F5F-A0EA-F3EB0A5154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C88E22-C205-4016-A3A1-4AAEC0B0FB80}"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6E34F-26EE-4F5F-A0EA-F3EB0A5154F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C88E22-C205-4016-A3A1-4AAEC0B0FB80}" type="datetimeFigureOut">
              <a:rPr lang="en-US" smtClean="0"/>
              <a:t>01-Aug-18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BF6E34F-26EE-4F5F-A0EA-F3EB0A5154F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DC88E22-C205-4016-A3A1-4AAEC0B0FB80}" type="datetimeFigureOut">
              <a:rPr lang="en-US" smtClean="0"/>
              <a:t>01-Aug-18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F6E34F-26EE-4F5F-A0EA-F3EB0A5154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b="1" smtClean="0"/>
              <a:t>Emerging</a:t>
            </a:r>
            <a:r>
              <a:rPr b="1" u="sng" smtClean="0"/>
              <a:t> </a:t>
            </a:r>
            <a:r>
              <a:rPr b="1" smtClean="0"/>
              <a:t>Trends in Marketing</a:t>
            </a:r>
            <a:r>
              <a:rPr smtClean="0"/>
              <a:t/>
            </a:r>
            <a:br>
              <a:rPr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Rural Marketing: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r>
              <a:rPr lang="en-US" sz="3200" dirty="0" smtClean="0"/>
              <a:t>Rural </a:t>
            </a:r>
            <a:r>
              <a:rPr lang="en-US" sz="3200" dirty="0" smtClean="0"/>
              <a:t>marketing refers to the activities undertaken by the marketers to encourage people living in rural areas, to convert their purchasing power into an effective demand for the goods and services and making this available in the rural areas, with the intention to improve their standard of living and achieving the company’s objective.</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381000"/>
            <a:ext cx="8001000" cy="5638800"/>
          </a:xfrm>
        </p:spPr>
        <p:txBody>
          <a:bodyPr>
            <a:normAutofit fontScale="92500" lnSpcReduction="10000"/>
          </a:bodyPr>
          <a:lstStyle/>
          <a:p>
            <a:pPr>
              <a:buNone/>
            </a:pPr>
            <a:r>
              <a:rPr lang="en-US" b="1" u="sng" dirty="0" smtClean="0"/>
              <a:t>Features:</a:t>
            </a:r>
            <a:endParaRPr lang="en-US" dirty="0" smtClean="0"/>
          </a:p>
          <a:p>
            <a:pPr lvl="0"/>
            <a:r>
              <a:rPr lang="en-US" b="1" u="sng" dirty="0" smtClean="0"/>
              <a:t>Large and scattered population:</a:t>
            </a:r>
            <a:endParaRPr lang="en-US" dirty="0" smtClean="0"/>
          </a:p>
          <a:p>
            <a:pPr>
              <a:buNone/>
            </a:pPr>
            <a:r>
              <a:rPr lang="en-US" dirty="0" smtClean="0"/>
              <a:t>    </a:t>
            </a:r>
            <a:r>
              <a:rPr lang="en-US" dirty="0" smtClean="0"/>
              <a:t>More </a:t>
            </a:r>
            <a:r>
              <a:rPr lang="en-US" dirty="0" smtClean="0"/>
              <a:t>than 70% of India’s population lives in rural areas. The rate of increase in rural population is also greater than that of urban population. The rural population is scattered in over </a:t>
            </a:r>
            <a:r>
              <a:rPr lang="en-US" dirty="0" err="1" smtClean="0"/>
              <a:t>lakhs</a:t>
            </a:r>
            <a:r>
              <a:rPr lang="en-US" dirty="0" smtClean="0"/>
              <a:t> of villages. Nearly, three-fourth (3/4 </a:t>
            </a:r>
            <a:r>
              <a:rPr lang="en-US" dirty="0" err="1" smtClean="0"/>
              <a:t>th</a:t>
            </a:r>
            <a:r>
              <a:rPr lang="en-US" dirty="0" smtClean="0"/>
              <a:t>) of the country’s consumers are in rural markets.</a:t>
            </a:r>
          </a:p>
          <a:p>
            <a:pPr lvl="0"/>
            <a:r>
              <a:rPr lang="en-US" b="1" u="sng" dirty="0" smtClean="0"/>
              <a:t>Higher purchasing capacity :</a:t>
            </a:r>
            <a:endParaRPr lang="en-US" dirty="0" smtClean="0"/>
          </a:p>
          <a:p>
            <a:pPr>
              <a:buNone/>
            </a:pPr>
            <a:r>
              <a:rPr lang="en-US" dirty="0" smtClean="0"/>
              <a:t>    </a:t>
            </a:r>
            <a:r>
              <a:rPr lang="en-US" dirty="0" smtClean="0"/>
              <a:t>Purchasing </a:t>
            </a:r>
            <a:r>
              <a:rPr lang="en-US" dirty="0" smtClean="0"/>
              <a:t>power of the rural people is on a rise. Marketers have realized the potential of rural markets and are expanding their operations in rural India.</a:t>
            </a:r>
          </a:p>
          <a:p>
            <a:pPr lvl="0"/>
            <a:r>
              <a:rPr lang="en-US" b="1" u="sng" dirty="0" smtClean="0"/>
              <a:t>Heterogeneous:</a:t>
            </a:r>
            <a:endParaRPr lang="en-US" dirty="0" smtClean="0"/>
          </a:p>
          <a:p>
            <a:pPr>
              <a:buNone/>
            </a:pPr>
            <a:r>
              <a:rPr lang="en-US" dirty="0" smtClean="0"/>
              <a:t>The rural market in India is not only scattered, but is also diverse and heterogeneous. Rural consumers are diverse in terms of religion, social, culture and in language factors.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86400"/>
          </a:xfrm>
        </p:spPr>
        <p:txBody>
          <a:bodyPr>
            <a:normAutofit fontScale="92500" lnSpcReduction="10000"/>
          </a:bodyPr>
          <a:lstStyle/>
          <a:p>
            <a:pPr lvl="0"/>
            <a:r>
              <a:rPr lang="en-US" b="1" u="sng" dirty="0" smtClean="0"/>
              <a:t>Low standard of living :</a:t>
            </a:r>
            <a:endParaRPr lang="en-US" dirty="0" smtClean="0"/>
          </a:p>
          <a:p>
            <a:pPr>
              <a:buNone/>
            </a:pPr>
            <a:r>
              <a:rPr lang="en-US" dirty="0" smtClean="0"/>
              <a:t>The standard of living of rural areas is low and rural consumers have diverse socio-economic backwardness. A consumer in a village area has a low standard of living because of low literacy, low per Capita income and low savings.</a:t>
            </a:r>
          </a:p>
          <a:p>
            <a:pPr lvl="0"/>
            <a:r>
              <a:rPr lang="en-US" dirty="0" smtClean="0"/>
              <a:t> </a:t>
            </a:r>
            <a:r>
              <a:rPr lang="en-US" b="1" u="sng" dirty="0" smtClean="0"/>
              <a:t>Development of Infrastructure :</a:t>
            </a:r>
            <a:endParaRPr lang="en-US" dirty="0" smtClean="0"/>
          </a:p>
          <a:p>
            <a:pPr>
              <a:buNone/>
            </a:pPr>
            <a:r>
              <a:rPr lang="en-US" dirty="0" smtClean="0"/>
              <a:t>There is development of infrastructure facilities such as construction of roads and transportation, communication network, rural electrification and public service projects in rural India, which has increased the scope of rural marketing.</a:t>
            </a:r>
          </a:p>
          <a:p>
            <a:pPr lvl="0"/>
            <a:r>
              <a:rPr lang="en-US" b="1" u="sng" dirty="0" smtClean="0"/>
              <a:t>Low exposure :</a:t>
            </a:r>
            <a:endParaRPr lang="en-US" dirty="0" smtClean="0"/>
          </a:p>
          <a:p>
            <a:pPr>
              <a:buNone/>
            </a:pPr>
            <a:r>
              <a:rPr lang="en-US" dirty="0" smtClean="0"/>
              <a:t>There is also exposure to market in rural areas. Low product exposure, low exposure to branded products, limited sources of information, less  retail outlets, low market reach etc… create a big challenge to marketers to stimulate the rural consumers.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867400"/>
          </a:xfrm>
        </p:spPr>
        <p:txBody>
          <a:bodyPr>
            <a:normAutofit fontScale="92500" lnSpcReduction="20000"/>
          </a:bodyPr>
          <a:lstStyle/>
          <a:p>
            <a:pPr lvl="0"/>
            <a:r>
              <a:rPr lang="en-US" b="1" u="sng" dirty="0" smtClean="0"/>
              <a:t>Buying in less quantity</a:t>
            </a:r>
            <a:r>
              <a:rPr lang="en-US" b="1" dirty="0" smtClean="0"/>
              <a:t>: </a:t>
            </a:r>
            <a:endParaRPr lang="en-US" dirty="0" smtClean="0"/>
          </a:p>
          <a:p>
            <a:pPr>
              <a:buNone/>
            </a:pPr>
            <a:r>
              <a:rPr lang="en-US" dirty="0" smtClean="0"/>
              <a:t>Generally, rural consumers buy loose </a:t>
            </a:r>
            <a:r>
              <a:rPr lang="en-US" dirty="0" err="1" smtClean="0"/>
              <a:t>i.e</a:t>
            </a:r>
            <a:r>
              <a:rPr lang="en-US" dirty="0" smtClean="0"/>
              <a:t> in small quantities on account of their low </a:t>
            </a:r>
            <a:r>
              <a:rPr lang="en-US" dirty="0" err="1" smtClean="0"/>
              <a:t>percapita</a:t>
            </a:r>
            <a:r>
              <a:rPr lang="en-US" dirty="0" smtClean="0"/>
              <a:t> </a:t>
            </a:r>
            <a:r>
              <a:rPr lang="en-US" dirty="0" smtClean="0"/>
              <a:t>income and limited storing capacity. </a:t>
            </a:r>
          </a:p>
          <a:p>
            <a:pPr lvl="0"/>
            <a:r>
              <a:rPr lang="en-US" dirty="0" smtClean="0"/>
              <a:t> </a:t>
            </a:r>
            <a:r>
              <a:rPr lang="en-US" b="1" u="sng" dirty="0" smtClean="0"/>
              <a:t>Traditional bound: </a:t>
            </a:r>
            <a:endParaRPr lang="en-US" dirty="0" smtClean="0"/>
          </a:p>
          <a:p>
            <a:pPr>
              <a:buNone/>
            </a:pPr>
            <a:r>
              <a:rPr lang="en-US" dirty="0" smtClean="0"/>
              <a:t> Rural consumers are tradition bound, region, culture and tradition influences their consumption habits. They do not prefer changes</a:t>
            </a:r>
            <a:r>
              <a:rPr lang="en-US" dirty="0" smtClean="0"/>
              <a:t>.</a:t>
            </a:r>
            <a:r>
              <a:rPr lang="en-US" dirty="0" smtClean="0"/>
              <a:t> </a:t>
            </a:r>
          </a:p>
          <a:p>
            <a:pPr lvl="0"/>
            <a:r>
              <a:rPr lang="en-US" b="1" u="sng" dirty="0" smtClean="0"/>
              <a:t>Marketing Mix:</a:t>
            </a:r>
            <a:endParaRPr lang="en-US" dirty="0" smtClean="0"/>
          </a:p>
          <a:p>
            <a:pPr>
              <a:buNone/>
            </a:pPr>
            <a:r>
              <a:rPr lang="en-US" dirty="0" smtClean="0"/>
              <a:t>The urban products cannot be dumped on rural population. Separate set of products need to be designed for rural consumers to suit the rural demands. The marketing mix elements are to be adjusted according to the requirements of the rural consumers.</a:t>
            </a:r>
          </a:p>
          <a:p>
            <a:pPr lvl="0"/>
            <a:r>
              <a:rPr lang="en-US" dirty="0" smtClean="0"/>
              <a:t> </a:t>
            </a:r>
            <a:r>
              <a:rPr lang="en-US" b="1" u="sng" dirty="0" smtClean="0"/>
              <a:t>Seasonal and irregular:</a:t>
            </a:r>
            <a:endParaRPr lang="en-US" dirty="0" smtClean="0"/>
          </a:p>
          <a:p>
            <a:pPr>
              <a:buNone/>
            </a:pPr>
            <a:r>
              <a:rPr lang="en-US" dirty="0" smtClean="0"/>
              <a:t>The rural market in India is seasonal and irregular. The predominance of agriculture in the income pattern of the rural people and the relatively greater influence of marriages and festivals on the purchase pattern of the villagers are the main reasons for seasonal character of the rural market.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867400"/>
          </a:xfrm>
        </p:spPr>
        <p:txBody>
          <a:bodyPr>
            <a:normAutofit fontScale="92500" lnSpcReduction="10000"/>
          </a:bodyPr>
          <a:lstStyle/>
          <a:p>
            <a:pPr>
              <a:buNone/>
            </a:pPr>
            <a:r>
              <a:rPr lang="en-US" b="1" u="sng" dirty="0" smtClean="0"/>
              <a:t>Causes for the changes in the volume and patterns of rural consumption:</a:t>
            </a:r>
            <a:endParaRPr lang="en-US" dirty="0" smtClean="0"/>
          </a:p>
          <a:p>
            <a:pPr lvl="0"/>
            <a:r>
              <a:rPr lang="en-US" b="1" u="sng" dirty="0" smtClean="0"/>
              <a:t>Rural communication :</a:t>
            </a:r>
            <a:endParaRPr lang="en-US" dirty="0" smtClean="0"/>
          </a:p>
          <a:p>
            <a:pPr>
              <a:buNone/>
            </a:pPr>
            <a:r>
              <a:rPr lang="en-US" dirty="0" smtClean="0"/>
              <a:t>Internet and mobile have played the most important role for the growth of rural markets. Broad band services are easily available in rural area. These facilities have opened the doors for companies to use latest technologies for brand promotion.</a:t>
            </a:r>
          </a:p>
          <a:p>
            <a:pPr lvl="0"/>
            <a:r>
              <a:rPr lang="en-US" b="1" u="sng" dirty="0" smtClean="0"/>
              <a:t>Socio economic charges :</a:t>
            </a:r>
            <a:endParaRPr lang="en-US" dirty="0" smtClean="0"/>
          </a:p>
          <a:p>
            <a:pPr>
              <a:buNone/>
            </a:pPr>
            <a:r>
              <a:rPr lang="en-US" dirty="0" smtClean="0"/>
              <a:t>The change in lifestyle and economic status is one of the most important factors that have driven the rural sector towards improvement. The source of information and awareness of the rural people have changed their habits, tastes and preferences.</a:t>
            </a:r>
          </a:p>
          <a:p>
            <a:pPr lvl="0"/>
            <a:r>
              <a:rPr lang="en-US" b="1" u="sng" dirty="0" smtClean="0"/>
              <a:t>Literacy level :</a:t>
            </a:r>
            <a:endParaRPr lang="en-US" dirty="0" smtClean="0"/>
          </a:p>
          <a:p>
            <a:pPr>
              <a:buNone/>
            </a:pPr>
            <a:r>
              <a:rPr lang="en-US" dirty="0" smtClean="0"/>
              <a:t>This is the major factor for the improvements of rural sector i.e. increase in literacy level of the rural people. There is huge improvement in the sources of information and education.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867400"/>
          </a:xfrm>
        </p:spPr>
        <p:txBody>
          <a:bodyPr>
            <a:normAutofit fontScale="92500"/>
          </a:bodyPr>
          <a:lstStyle/>
          <a:p>
            <a:pPr lvl="0"/>
            <a:r>
              <a:rPr lang="en-US" b="1" u="sng" dirty="0" smtClean="0"/>
              <a:t>Increase in expectations:</a:t>
            </a:r>
            <a:endParaRPr lang="en-US" dirty="0" smtClean="0"/>
          </a:p>
          <a:p>
            <a:pPr>
              <a:buNone/>
            </a:pPr>
            <a:r>
              <a:rPr lang="en-US" dirty="0" smtClean="0"/>
              <a:t>With the media reach and high income level, the awareness and preference of the rural people have been developed. Their demand towards quality products with better pricing has increased. Instead of being price conscious the rural people are also expecting good quality products and are aware of branded products.</a:t>
            </a:r>
          </a:p>
          <a:p>
            <a:pPr lvl="0"/>
            <a:r>
              <a:rPr lang="en-US" b="1" u="sng" dirty="0" smtClean="0"/>
              <a:t>Increase in income :</a:t>
            </a:r>
            <a:endParaRPr lang="en-US" dirty="0" smtClean="0"/>
          </a:p>
          <a:p>
            <a:pPr>
              <a:buNone/>
            </a:pPr>
            <a:r>
              <a:rPr lang="en-US" dirty="0" smtClean="0"/>
              <a:t>The growth in rural markets has reduced the complexity of its functions. With the increase in income level of rural people, their purchasing power and economic status of living have also developed.</a:t>
            </a:r>
          </a:p>
          <a:p>
            <a:pPr lvl="0"/>
            <a:r>
              <a:rPr lang="en-US" b="1" u="sng" dirty="0" smtClean="0"/>
              <a:t>Infrastructure facilities:</a:t>
            </a:r>
            <a:endParaRPr lang="en-US" dirty="0" smtClean="0"/>
          </a:p>
          <a:p>
            <a:pPr>
              <a:buNone/>
            </a:pPr>
            <a:r>
              <a:rPr lang="en-US" dirty="0" smtClean="0"/>
              <a:t>Infrastructure and communication play a vital role in bringing the improvement of rural sector. Well developed roads, hi-tech media and electricity lead to improvement of the entire marketing activities.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943600"/>
          </a:xfrm>
        </p:spPr>
        <p:txBody>
          <a:bodyPr>
            <a:normAutofit fontScale="77500" lnSpcReduction="20000"/>
          </a:bodyPr>
          <a:lstStyle/>
          <a:p>
            <a:pPr lvl="0"/>
            <a:r>
              <a:rPr lang="en-US" b="1" u="sng" dirty="0" smtClean="0"/>
              <a:t>Raising rural prosperity :</a:t>
            </a:r>
            <a:endParaRPr lang="en-US" dirty="0" smtClean="0"/>
          </a:p>
          <a:p>
            <a:pPr>
              <a:buNone/>
            </a:pPr>
            <a:r>
              <a:rPr lang="en-US" dirty="0" smtClean="0"/>
              <a:t>The agricultural development programs of the govt. have helped to increase income in the agricultural sector. This has created greater purchasing power in rural markets. Rural markets are developing not only from agricultural section but also from other sections.</a:t>
            </a:r>
          </a:p>
          <a:p>
            <a:pPr lvl="0"/>
            <a:r>
              <a:rPr lang="en-US" b="1" u="sng" dirty="0" smtClean="0"/>
              <a:t>Change in rural consumer behavior :</a:t>
            </a:r>
            <a:endParaRPr lang="en-US" dirty="0" smtClean="0"/>
          </a:p>
          <a:p>
            <a:pPr>
              <a:buNone/>
            </a:pPr>
            <a:r>
              <a:rPr lang="en-US" dirty="0" smtClean="0"/>
              <a:t>With the economic development of rural areas, disposable income of rural people has gone up. Because of internet and TV, people have started gaining knowledge about the different trends that are available in urban markets. They have started realizing the importance of branded products. </a:t>
            </a:r>
          </a:p>
          <a:p>
            <a:pPr lvl="0"/>
            <a:r>
              <a:rPr lang="en-US" b="1" u="sng" dirty="0" err="1" smtClean="0"/>
              <a:t>Favourable</a:t>
            </a:r>
            <a:r>
              <a:rPr lang="en-US" b="1" u="sng" dirty="0" smtClean="0"/>
              <a:t> Government Policies </a:t>
            </a:r>
            <a:r>
              <a:rPr lang="en-US" b="1" dirty="0" smtClean="0"/>
              <a:t>:</a:t>
            </a:r>
            <a:endParaRPr lang="en-US" dirty="0" smtClean="0"/>
          </a:p>
          <a:p>
            <a:pPr>
              <a:buNone/>
            </a:pPr>
            <a:r>
              <a:rPr lang="en-US" dirty="0" smtClean="0"/>
              <a:t>The government is being making efforts towards rural development. The massive investment in the rural India has generated new employment, new income and new purchasing power. Various measures like tax exemption in rural areas, subsidy, concessions, incentives, literacy assistance etc has brought in rapid development in rural markets.</a:t>
            </a:r>
          </a:p>
          <a:p>
            <a:pPr lvl="0"/>
            <a:r>
              <a:rPr lang="en-US" dirty="0" smtClean="0"/>
              <a:t> </a:t>
            </a:r>
            <a:r>
              <a:rPr lang="en-US" b="1" u="sng" dirty="0" smtClean="0"/>
              <a:t>Remittance from family members working in urban areas</a:t>
            </a:r>
            <a:r>
              <a:rPr lang="en-US" b="1" dirty="0" smtClean="0"/>
              <a:t> :</a:t>
            </a:r>
            <a:endParaRPr lang="en-US" dirty="0" smtClean="0"/>
          </a:p>
          <a:p>
            <a:pPr>
              <a:buNone/>
            </a:pPr>
            <a:r>
              <a:rPr lang="en-US" dirty="0" smtClean="0"/>
              <a:t>At least one of the family members from almost every rural family works in cities they remit their salaries lack home to their family. This has contributed to growing rural income and purchasing power of rural people. Also rural people are in growing interaction with urban communities.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TotalTime>
  <Words>880</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Emerging Trends in Marketing </vt:lpstr>
      <vt:lpstr>Rural Marketing:  </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Trends in Marketing</dc:title>
  <dc:creator>Windows User</dc:creator>
  <cp:lastModifiedBy>Windows User</cp:lastModifiedBy>
  <cp:revision>2</cp:revision>
  <dcterms:created xsi:type="dcterms:W3CDTF">2018-08-01T03:51:18Z</dcterms:created>
  <dcterms:modified xsi:type="dcterms:W3CDTF">2018-08-01T04:02:37Z</dcterms:modified>
</cp:coreProperties>
</file>